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0287000" cy="18288000"/>
  <p:embeddedFontLst>
    <p:embeddedFont>
      <p:font typeface="S-Core Dream 2 ExtraLight" panose="020B0203030302020204" pitchFamily="34" charset="-127"/>
      <p:regular r:id="rId17"/>
    </p:embeddedFont>
    <p:embeddedFont>
      <p:font typeface="S-Core Dream 4 Regular" panose="020B0203030302020204" pitchFamily="34" charset="-127"/>
      <p:regular r:id="rId18"/>
    </p:embeddedFont>
    <p:embeddedFont>
      <p:font typeface="S-Core Dream 9 Black" panose="020B0503030302020204" pitchFamily="34" charset="-127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3"/>
    <p:restoredTop sz="94694"/>
  </p:normalViewPr>
  <p:slideViewPr>
    <p:cSldViewPr>
      <p:cViewPr varScale="1">
        <p:scale>
          <a:sx n="80" d="100"/>
          <a:sy n="80" d="100"/>
        </p:scale>
        <p:origin x="1192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MPid2CVnZ3g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84320" y="4541541"/>
            <a:ext cx="8917075" cy="18039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800" dirty="0">
                <a:solidFill>
                  <a:srgbClr val="000000"/>
                </a:solidFill>
                <a:latin typeface="S-Core Dream 9 Black" pitchFamily="34" charset="0"/>
                <a:cs typeface="S-Core Dream 9 Black" pitchFamily="34" charset="0"/>
              </a:rPr>
              <a:t>solvePnP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1580" y="2120568"/>
            <a:ext cx="12644134" cy="8165146"/>
            <a:chOff x="5641580" y="2120568"/>
            <a:chExt cx="12644134" cy="81651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1580" y="2120568"/>
              <a:ext cx="12644134" cy="816514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1605" y="809914"/>
            <a:ext cx="18234637" cy="3398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dirty="0">
                <a:solidFill>
                  <a:srgbClr val="FD6F22"/>
                </a:solidFill>
                <a:latin typeface="S-Core Dream 9 Black" pitchFamily="34" charset="0"/>
                <a:cs typeface="S-Core Dream 9 Black" pitchFamily="34" charset="0"/>
              </a:rPr>
              <a:t>정육면체의 직접 찍을 수 있는</a:t>
            </a:r>
          </a:p>
          <a:p>
            <a:r>
              <a:rPr lang="en-US" sz="6500" dirty="0">
                <a:solidFill>
                  <a:srgbClr val="FD6F22"/>
                </a:solidFill>
                <a:latin typeface="S-Core Dream 9 Black" pitchFamily="34" charset="0"/>
                <a:cs typeface="S-Core Dream 9 Black" pitchFamily="34" charset="0"/>
              </a:rPr>
              <a:t>점 7개를 찍음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51605" y="357542"/>
            <a:ext cx="16084340" cy="452372"/>
            <a:chOff x="551605" y="357542"/>
            <a:chExt cx="16084340" cy="4523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605" y="357542"/>
              <a:ext cx="16084340" cy="4523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5260" y="-38308"/>
            <a:ext cx="15015195" cy="10247871"/>
            <a:chOff x="1635260" y="-38308"/>
            <a:chExt cx="15015195" cy="102478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5260" y="-38308"/>
              <a:ext cx="15015195" cy="1024787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04762" y="313473"/>
            <a:ext cx="18234637" cy="17324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dirty="0">
                <a:solidFill>
                  <a:srgbClr val="FD6F22"/>
                </a:solidFill>
                <a:latin typeface="S-Core Dream 9 Black" pitchFamily="34" charset="0"/>
                <a:cs typeface="S-Core Dream 9 Black" pitchFamily="34" charset="0"/>
              </a:rPr>
              <a:t>나머지 하나의 점을 '추정' 해줌.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930380" y="3015077"/>
            <a:ext cx="1821316" cy="1821316"/>
            <a:chOff x="9930380" y="3015077"/>
            <a:chExt cx="1821316" cy="18213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0380" y="3015077"/>
              <a:ext cx="1821316" cy="18213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5463732" y="38308"/>
            <a:ext cx="29213178" cy="33942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Run solvePnP using Mediapipe's</a:t>
            </a:r>
          </a:p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world_landmarks &amp; hand_landmarks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502565" y="4219851"/>
            <a:ext cx="8783150" cy="6065863"/>
            <a:chOff x="9502565" y="4219851"/>
            <a:chExt cx="8783150" cy="60658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565" y="4219851"/>
              <a:ext cx="8783150" cy="60658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51002" y="4260244"/>
            <a:ext cx="6089348" cy="5940921"/>
            <a:chOff x="2051002" y="4260244"/>
            <a:chExt cx="6089348" cy="59409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1002" y="4260244"/>
              <a:ext cx="6089348" cy="594092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06528" y="5364221"/>
            <a:ext cx="6618728" cy="607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>
                <a:solidFill>
                  <a:srgbClr val="000000"/>
                </a:solidFill>
                <a:latin typeface="S-Core Dream 2 ExtraLight" pitchFamily="34" charset="0"/>
                <a:cs typeface="S-Core Dream 2 ExtraLight" pitchFamily="34" charset="0"/>
              </a:rPr>
              <a:t>model_points 축 방향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2566846" y="2582890"/>
            <a:ext cx="13152023" cy="1183682"/>
            <a:chOff x="2566846" y="2582890"/>
            <a:chExt cx="13152023" cy="11836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6846" y="2582890"/>
              <a:ext cx="13152023" cy="1183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528" y="5364221"/>
            <a:ext cx="6618728" cy="607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>
                <a:solidFill>
                  <a:srgbClr val="000000"/>
                </a:solidFill>
                <a:latin typeface="S-Core Dream 2 ExtraLight" pitchFamily="34" charset="0"/>
                <a:cs typeface="S-Core Dream 2 ExtraLight" pitchFamily="34" charset="0"/>
              </a:rPr>
              <a:t>model_points 축 방향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3124200" y="4473964"/>
            <a:ext cx="11348535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200" dirty="0">
                <a:solidFill>
                  <a:srgbClr val="FFCD4A"/>
                </a:solidFill>
                <a:latin typeface="Noto Sans CJK KR Regular" pitchFamily="34" charset="0"/>
                <a:cs typeface="Noto Sans CJK KR Regular" pitchFamily="34" charset="0"/>
                <a:hlinkClick r:id="rId2"/>
              </a:rPr>
              <a:t>https://youtu.be/MPid2CVnZ3g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645" y="335871"/>
            <a:ext cx="18242424" cy="50652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Arcuo Marker를 이용한</a:t>
            </a:r>
          </a:p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calibration 테스트 예정</a:t>
            </a:r>
          </a:p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(가능하다면 3D Cube로...?)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11044" y="4185156"/>
            <a:ext cx="7740243" cy="5766481"/>
            <a:chOff x="5311044" y="4185156"/>
            <a:chExt cx="7740243" cy="57664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1044" y="4185156"/>
              <a:ext cx="7740243" cy="57664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-25906"/>
            <a:ext cx="6171429" cy="10336738"/>
            <a:chOff x="12114286" y="-25906"/>
            <a:chExt cx="6171429" cy="103367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-25906"/>
              <a:ext cx="6171429" cy="10336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85029" y="-12373"/>
            <a:ext cx="7732743" cy="10310461"/>
            <a:chOff x="10685029" y="-12373"/>
            <a:chExt cx="7732743" cy="10310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029" y="-12373"/>
              <a:ext cx="7732743" cy="1031046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52857" y="4314619"/>
            <a:ext cx="9422289" cy="17255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00" kern="0" spc="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Thank you</a:t>
            </a:r>
          </a:p>
          <a:p>
            <a:pPr algn="ctr"/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740399" y="5634590"/>
            <a:ext cx="6847205" cy="17569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415 Lab</a:t>
            </a:r>
          </a:p>
          <a:p>
            <a:pPr algn="ctr"/>
            <a:r>
              <a:rPr lang="en-US" sz="31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이민재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39887" y="7230708"/>
            <a:ext cx="10799937" cy="664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S-Core Dream 2 ExtraLight" pitchFamily="34" charset="0"/>
                <a:cs typeface="S-Core Dream 2 ExtraLight" pitchFamily="34" charset="0"/>
              </a:rPr>
              <a:t>현실-카메라 간의 관계를 찾는 행위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681319" y="5689973"/>
            <a:ext cx="8917075" cy="18039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800" dirty="0">
                <a:solidFill>
                  <a:srgbClr val="000000"/>
                </a:solidFill>
                <a:latin typeface="S-Core Dream 9 Black" pitchFamily="34" charset="0"/>
                <a:cs typeface="S-Core Dream 9 Black" pitchFamily="34" charset="0"/>
              </a:rPr>
              <a:t>solvePnP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217286" y="1050036"/>
            <a:ext cx="9851143" cy="4316592"/>
            <a:chOff x="4217286" y="1050036"/>
            <a:chExt cx="9851143" cy="43165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7286" y="1050036"/>
              <a:ext cx="9851143" cy="4316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92016" y="2782324"/>
            <a:ext cx="9944745" cy="5793238"/>
            <a:chOff x="4592016" y="2782324"/>
            <a:chExt cx="9944745" cy="579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2016" y="2782324"/>
              <a:ext cx="9944745" cy="5793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69188" y="2465235"/>
            <a:ext cx="6439679" cy="951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1. 이미지(픽셀) x, y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699194" y="2315987"/>
            <a:ext cx="7263299" cy="951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4. 카메라 내부 파라미터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7746675" y="5349084"/>
            <a:ext cx="8148104" cy="951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5. Rodrigues, Translation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1076586" y="1986130"/>
            <a:ext cx="6230719" cy="951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2. 현실(월드) X, Y, Z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5497725" y="1681816"/>
            <a:ext cx="2472109" cy="951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A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9892998" y="6008936"/>
            <a:ext cx="2472109" cy="951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[R|t]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73258" y="191540"/>
            <a:ext cx="8956405" cy="18272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OpenCV is called as CV2 in Python</a:t>
            </a:r>
          </a:p>
          <a:p>
            <a:r>
              <a:rPr lang="en-US" sz="30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import cv2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7481027" y="1409674"/>
            <a:ext cx="4235983" cy="13594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3x3 Matrix from</a:t>
            </a:r>
          </a:p>
          <a:p>
            <a:r>
              <a:rPr lang="en-US" sz="22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cv2.calibrateCamera()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1978648" y="6111225"/>
            <a:ext cx="9108055" cy="158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3x4 Matrix from</a:t>
            </a:r>
          </a:p>
          <a:p>
            <a:r>
              <a:rPr lang="en-US" sz="2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cv2.solvePnP() &amp; cv2.Rodrigues()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511270" y="1417521"/>
            <a:ext cx="5693392" cy="792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월드좌표는 정하기 나름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25301" y="3890400"/>
            <a:ext cx="6439679" cy="24388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3</a:t>
            </a:r>
            <a:r>
              <a:rPr lang="en-US" sz="2500" b="1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. s는 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homogeneous</a:t>
            </a:r>
          </a:p>
          <a:p>
            <a:pPr algn="ctr"/>
            <a:r>
              <a:rPr lang="en-US" sz="2500" b="1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coordinates 에서</a:t>
            </a:r>
          </a:p>
          <a:p>
            <a:pPr algn="ctr"/>
            <a:r>
              <a:rPr lang="en-US" sz="2500" b="1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임의의 scaling을 의미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4081248" y="8716025"/>
            <a:ext cx="12829325" cy="158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kern="0" spc="-100" dirty="0">
                <a:solidFill>
                  <a:srgbClr val="FC5230"/>
                </a:solidFill>
                <a:latin typeface="S-Core Dream 4 Regular" pitchFamily="34" charset="0"/>
                <a:cs typeface="S-Core Dream 4 Regular" pitchFamily="34" charset="0"/>
              </a:rPr>
              <a:t>왼쪽 것 2개( A, [R|t] )만 미리 구해둔다면 언제든지</a:t>
            </a:r>
          </a:p>
          <a:p>
            <a:r>
              <a:rPr lang="en-US" sz="2600" kern="0" spc="-100" dirty="0">
                <a:solidFill>
                  <a:srgbClr val="FC5230"/>
                </a:solidFill>
                <a:latin typeface="S-Core Dream 4 Regular" pitchFamily="34" charset="0"/>
                <a:cs typeface="S-Core Dream 4 Regular" pitchFamily="34" charset="0"/>
              </a:rPr>
              <a:t>원하는 현실세계의 점을 어느 픽셀에 찍어야 할 지 알 수 있다!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645" y="3112902"/>
            <a:ext cx="18242424" cy="17324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Image coordinates = x, y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1645" y="5567473"/>
            <a:ext cx="18242424" cy="17324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World coordinates = X, Y, Z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742889" y="4267853"/>
            <a:ext cx="10799937" cy="67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카메라 이미지의 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픽셀 좌표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를 의미합니다.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755658" y="6722425"/>
            <a:ext cx="10799937" cy="67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현실세계의 공간좌표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를 의미합니다.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9860" y="749746"/>
            <a:ext cx="18234637" cy="3398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Homogeneous Coordinates</a:t>
            </a:r>
          </a:p>
          <a:p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(Projective Coordinates)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128790" y="3732095"/>
            <a:ext cx="23093485" cy="88755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Projective Geometry(사영 기하학) -&gt; 3차원 공간의 점을 2차원 평면에 Projection 합니다.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Projection Ray(투영선) 위의 무한한 3차원 점들은 하나의 2차원 평면의 점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으로 찍힙니다. (1. 표기의 간편함)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(x, y)를 (x, y, 1)로 표현하는 것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(x, y)를 (wx, wy, w)로 표현하는 것(단, w != 0)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3차원의 경우에는 (X, Y, Z)를 (X, Y, Z, 1) 나 (wX, wY, wZ, w)로 표현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2. 행렬 연산의 간소화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                                                  ---------------------&gt;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                                                  homogeneous form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28786" y="8361151"/>
            <a:ext cx="4282352" cy="860381"/>
            <a:chOff x="1128786" y="8361151"/>
            <a:chExt cx="4282352" cy="8603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786" y="8361151"/>
              <a:ext cx="4282352" cy="860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82447" y="8055891"/>
            <a:ext cx="4033837" cy="1470902"/>
            <a:chOff x="9182447" y="8055891"/>
            <a:chExt cx="4033837" cy="14709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2447" y="8055891"/>
              <a:ext cx="4033837" cy="14709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52673" y="0"/>
            <a:ext cx="5833041" cy="3397995"/>
            <a:chOff x="12452673" y="0"/>
            <a:chExt cx="5833041" cy="33979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52673" y="0"/>
              <a:ext cx="5833041" cy="3397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4939" y="525905"/>
            <a:ext cx="18234637" cy="3398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카메라 내부 파라미터</a:t>
            </a:r>
          </a:p>
          <a:p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Intrinsic Parameter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964594" y="4496849"/>
            <a:ext cx="22011874" cy="81730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초점거리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(focal length)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f_x, f_y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17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이미지 센서의 물리적인 셀 간격이 가로 방향과 세로 방향이 서로 다를 수 있음</a:t>
            </a:r>
          </a:p>
          <a:p>
            <a:r>
              <a:rPr lang="en-US" sz="17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현대의 카메라는 f_x=f_y 라고 간주해도 무방.</a:t>
            </a:r>
          </a:p>
          <a:p>
            <a:endParaRPr lang="en-US" sz="17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17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주점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(principal point) cx, cy는 카메라 렌즈의 중심에서 이미지 센서에 내린 수선의 발의 영상좌표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c_x, c_y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비대칭 계수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(skew coefficient) 는 이미지 센서의 기울어진 정도. 현대의 카메라에서 잘 없습니다.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skew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539721" y="2909660"/>
            <a:ext cx="7128293" cy="2929081"/>
            <a:chOff x="4539721" y="2909660"/>
            <a:chExt cx="7128293" cy="29290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9721" y="2909660"/>
              <a:ext cx="7128293" cy="29290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64599" y="0"/>
            <a:ext cx="7321115" cy="4264862"/>
            <a:chOff x="10964599" y="0"/>
            <a:chExt cx="7321115" cy="42648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64599" y="0"/>
              <a:ext cx="7321115" cy="42648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4939" y="1770355"/>
            <a:ext cx="18234637" cy="3398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카메라 내부 파라미터</a:t>
            </a:r>
          </a:p>
          <a:p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Intrinsic Parameter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064943" y="6534448"/>
            <a:ext cx="22011874" cy="36628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cv2.findChessboardCorners() 를 통해 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corners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(사각형 4개가 모이는 점) 를 찾고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corners를 cv2.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calibrateCamera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() 에 전달해줘서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카메라 캘리브레이션를 진행합니다.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핵심적인 return value로는 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3x3 Intrinsic Parameter Matrix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와 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Distortion(왜곡) Matrix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685371" y="0"/>
            <a:ext cx="8600343" cy="5729978"/>
            <a:chOff x="9685371" y="0"/>
            <a:chExt cx="8600343" cy="572997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85371" y="0"/>
              <a:ext cx="8600343" cy="5729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4645" y="850959"/>
            <a:ext cx="18234637" cy="17324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[R|t] Matrix 와 rvecs, tvecs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728800" y="3125035"/>
            <a:ext cx="19242171" cy="961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cv2.solvePnP(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object_points, image_points, intrinsic_parameter, distortion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)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위 함수는 4개의 필수 매개변수가 있습니다.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ㄱ. object_points는 현실 세계의 좌표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ㄴ. image_points는 이미지의 픽셀 좌표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ㄷ. intrinsic_parameter과 distortion은 cv2.cameraCalibration()을 통해 얻은 값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핵심적인 return value로는 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rvec, tvec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이 있으며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각각 rotation vector(3x1)와 translation vector(3x1) 입니다.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rotation vector는 compact(간소화 된?)한 표기로 [R|t]의 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회전행렬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(3x3)을 얻기위해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cv2.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Rodrigues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() 를 이용할 수 있습니다.(역방향도 가능합니다)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499" y="696554"/>
            <a:ext cx="18234637" cy="17324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2D 좌표(x, y, 1) 구하기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579400" y="2496045"/>
            <a:ext cx="7321115" cy="4264862"/>
            <a:chOff x="10579400" y="2496045"/>
            <a:chExt cx="7321115" cy="42648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9400" y="2496045"/>
              <a:ext cx="7321115" cy="426486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80830" y="7469513"/>
            <a:ext cx="15124054" cy="21688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cv2.projectPoints(3D좌표, rvec, tvec, intrinsic_matrix, distortion)</a:t>
            </a:r>
          </a:p>
          <a:p>
            <a:pPr algn="ctr"/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pPr algn="ctr"/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pPr algn="ctr"/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이 함수를 통해 위의 행렬 연산을 간편하게 진행할 수 있습니다.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40418" y="2444315"/>
            <a:ext cx="9851143" cy="4316592"/>
            <a:chOff x="440418" y="2444315"/>
            <a:chExt cx="9851143" cy="43165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418" y="2444315"/>
              <a:ext cx="9851143" cy="4316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628</Words>
  <Application>Microsoft Macintosh PowerPoint</Application>
  <PresentationFormat>사용자 지정</PresentationFormat>
  <Paragraphs>102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Noto Sans CJK KR Regular</vt:lpstr>
      <vt:lpstr>S-Core Dream 2 ExtraLight</vt:lpstr>
      <vt:lpstr>S-Core Dream 4 Regular</vt:lpstr>
      <vt:lpstr>S-Core Dream 9 Black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이민재</cp:lastModifiedBy>
  <cp:revision>3</cp:revision>
  <dcterms:created xsi:type="dcterms:W3CDTF">2023-04-17T16:17:16Z</dcterms:created>
  <dcterms:modified xsi:type="dcterms:W3CDTF">2023-04-19T04:19:19Z</dcterms:modified>
</cp:coreProperties>
</file>